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Lato" panose="020F0502020204030203"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Raleway"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6fe000d3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6fe000d3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790f99d7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790f99d7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790f99d7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790f99d7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0790f99d7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0790f99d7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77126b5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77126b5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790f99d7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0790f99d7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0790f99d7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0790f99d7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790f99d7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790f99d7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77126b51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077126b51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790f99d7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790f99d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fcf2d9afc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fcf2d9afc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fcf2d9afc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fcf2d9afc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6fe000d3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06fe000d3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06fe000d36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06fe000d3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cfcf2d9afc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cfcf2d9afc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fcf2d9afc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fcf2d9af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fcf2d9afc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fcf2d9af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fcf2d9af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fcf2d9af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fcf2d9afc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fcf2d9afc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fcf2d9afc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fcf2d9afc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82"/>
        <p:cNvGrpSpPr/>
        <p:nvPr/>
      </p:nvGrpSpPr>
      <p:grpSpPr>
        <a:xfrm>
          <a:off x="0" y="0"/>
          <a:ext cx="0" cy="0"/>
          <a:chOff x="0" y="0"/>
          <a:chExt cx="0" cy="0"/>
        </a:xfrm>
      </p:grpSpPr>
      <p:grpSp>
        <p:nvGrpSpPr>
          <p:cNvPr id="83" name="Google Shape;83;p13"/>
          <p:cNvGrpSpPr/>
          <p:nvPr/>
        </p:nvGrpSpPr>
        <p:grpSpPr>
          <a:xfrm>
            <a:off x="4406400" y="0"/>
            <a:ext cx="4737600" cy="5143065"/>
            <a:chOff x="4406400" y="0"/>
            <a:chExt cx="4737600" cy="5143065"/>
          </a:xfrm>
        </p:grpSpPr>
        <p:sp>
          <p:nvSpPr>
            <p:cNvPr id="84" name="Google Shape;84;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
        <p:nvSpPr>
          <p:cNvPr id="103" name="Google Shape;103;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04"/>
        <p:cNvGrpSpPr/>
        <p:nvPr/>
      </p:nvGrpSpPr>
      <p:grpSpPr>
        <a:xfrm>
          <a:off x="0" y="0"/>
          <a:ext cx="0" cy="0"/>
          <a:chOff x="0" y="0"/>
          <a:chExt cx="0" cy="0"/>
        </a:xfrm>
      </p:grpSpPr>
      <p:pic>
        <p:nvPicPr>
          <p:cNvPr id="105" name="Google Shape;105;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06" name="Google Shape;106;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 name="Google Shape;107;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08" name="Google Shape;10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
        <p:nvSpPr>
          <p:cNvPr id="109" name="Google Shape;109;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4"/>
          <p:cNvGrpSpPr/>
          <p:nvPr/>
        </p:nvGrpSpPr>
        <p:grpSpPr>
          <a:xfrm>
            <a:off x="0" y="381001"/>
            <a:ext cx="1037850" cy="1016287"/>
            <a:chOff x="0" y="381001"/>
            <a:chExt cx="1037850" cy="1016287"/>
          </a:xfrm>
        </p:grpSpPr>
        <p:sp>
          <p:nvSpPr>
            <p:cNvPr id="114" name="Google Shape;114;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8" name="Google Shape;118;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120" name="Google Shape;120;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5"/>
          <p:cNvGrpSpPr/>
          <p:nvPr/>
        </p:nvGrpSpPr>
        <p:grpSpPr>
          <a:xfrm>
            <a:off x="0" y="381001"/>
            <a:ext cx="1037850" cy="1016287"/>
            <a:chOff x="0" y="381001"/>
            <a:chExt cx="1037850" cy="1016287"/>
          </a:xfrm>
        </p:grpSpPr>
        <p:sp>
          <p:nvSpPr>
            <p:cNvPr id="125" name="Google Shape;125;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28" name="Google Shape;12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1" name="Google Shape;131;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6"/>
          <p:cNvGrpSpPr/>
          <p:nvPr/>
        </p:nvGrpSpPr>
        <p:grpSpPr>
          <a:xfrm>
            <a:off x="0" y="381001"/>
            <a:ext cx="1037850" cy="1016287"/>
            <a:chOff x="0" y="381001"/>
            <a:chExt cx="1037850" cy="1016287"/>
          </a:xfrm>
        </p:grpSpPr>
        <p:sp>
          <p:nvSpPr>
            <p:cNvPr id="137" name="Google Shape;137;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40" name="Google Shape;14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
        <p:nvSpPr>
          <p:cNvPr id="141" name="Google Shape;141;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7"/>
          <p:cNvPicPr preferRelativeResize="0"/>
          <p:nvPr/>
        </p:nvPicPr>
        <p:blipFill>
          <a:blip r:embed="rId3">
            <a:alphaModFix/>
          </a:blip>
          <a:stretch>
            <a:fillRect/>
          </a:stretch>
        </p:blipFill>
        <p:spPr>
          <a:xfrm>
            <a:off x="1664900" y="2052653"/>
            <a:ext cx="5814200" cy="1272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6"/>
          <p:cNvPicPr preferRelativeResize="0"/>
          <p:nvPr/>
        </p:nvPicPr>
        <p:blipFill>
          <a:blip r:embed="rId3">
            <a:alphaModFix/>
          </a:blip>
          <a:stretch>
            <a:fillRect/>
          </a:stretch>
        </p:blipFill>
        <p:spPr>
          <a:xfrm>
            <a:off x="2200275" y="2052638"/>
            <a:ext cx="4743450" cy="1038225"/>
          </a:xfrm>
          <a:prstGeom prst="rect">
            <a:avLst/>
          </a:prstGeom>
          <a:noFill/>
          <a:ln>
            <a:noFill/>
          </a:ln>
        </p:spPr>
      </p:pic>
      <p:sp>
        <p:nvSpPr>
          <p:cNvPr id="222" name="Google Shape;222;p26"/>
          <p:cNvSpPr txBox="1">
            <a:spLocks noGrp="1"/>
          </p:cNvSpPr>
          <p:nvPr>
            <p:ph type="title"/>
          </p:nvPr>
        </p:nvSpPr>
        <p:spPr>
          <a:xfrm>
            <a:off x="727650" y="3170825"/>
            <a:ext cx="7688700" cy="83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3200"/>
              <a:t>Aplicação de Gestão de Medicações</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7"/>
          <p:cNvPicPr preferRelativeResize="0"/>
          <p:nvPr/>
        </p:nvPicPr>
        <p:blipFill rotWithShape="1">
          <a:blip r:embed="rId3">
            <a:alphaModFix/>
          </a:blip>
          <a:srcRect t="426" b="436"/>
          <a:stretch/>
        </p:blipFill>
        <p:spPr>
          <a:xfrm>
            <a:off x="152400" y="382667"/>
            <a:ext cx="8839200" cy="43781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8"/>
          <p:cNvPicPr preferRelativeResize="0"/>
          <p:nvPr/>
        </p:nvPicPr>
        <p:blipFill rotWithShape="1">
          <a:blip r:embed="rId3">
            <a:alphaModFix/>
          </a:blip>
          <a:srcRect t="426" b="436"/>
          <a:stretch/>
        </p:blipFill>
        <p:spPr>
          <a:xfrm>
            <a:off x="152400" y="382667"/>
            <a:ext cx="8839200" cy="43781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t="426" b="436"/>
          <a:stretch/>
        </p:blipFill>
        <p:spPr>
          <a:xfrm>
            <a:off x="152400" y="382667"/>
            <a:ext cx="8839200" cy="43781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rotWithShape="1">
          <a:blip r:embed="rId3">
            <a:alphaModFix/>
          </a:blip>
          <a:srcRect/>
          <a:stretch/>
        </p:blipFill>
        <p:spPr>
          <a:xfrm>
            <a:off x="152400" y="386120"/>
            <a:ext cx="8839200" cy="43712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1"/>
          <p:cNvPicPr preferRelativeResize="0"/>
          <p:nvPr/>
        </p:nvPicPr>
        <p:blipFill rotWithShape="1">
          <a:blip r:embed="rId3">
            <a:alphaModFix/>
          </a:blip>
          <a:srcRect/>
          <a:stretch/>
        </p:blipFill>
        <p:spPr>
          <a:xfrm>
            <a:off x="152400" y="382667"/>
            <a:ext cx="8839200" cy="43781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2"/>
          <p:cNvPicPr preferRelativeResize="0"/>
          <p:nvPr/>
        </p:nvPicPr>
        <p:blipFill rotWithShape="1">
          <a:blip r:embed="rId3">
            <a:alphaModFix/>
          </a:blip>
          <a:srcRect l="159" r="159"/>
          <a:stretch/>
        </p:blipFill>
        <p:spPr>
          <a:xfrm>
            <a:off x="152400" y="382667"/>
            <a:ext cx="8839200" cy="43781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3"/>
          <p:cNvPicPr preferRelativeResize="0"/>
          <p:nvPr/>
        </p:nvPicPr>
        <p:blipFill rotWithShape="1">
          <a:blip r:embed="rId3">
            <a:alphaModFix/>
          </a:blip>
          <a:srcRect l="159" r="159"/>
          <a:stretch/>
        </p:blipFill>
        <p:spPr>
          <a:xfrm>
            <a:off x="152400" y="382667"/>
            <a:ext cx="8839200" cy="43781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4"/>
          <p:cNvPicPr preferRelativeResize="0"/>
          <p:nvPr/>
        </p:nvPicPr>
        <p:blipFill>
          <a:blip r:embed="rId3">
            <a:alphaModFix/>
          </a:blip>
          <a:stretch>
            <a:fillRect/>
          </a:stretch>
        </p:blipFill>
        <p:spPr>
          <a:xfrm>
            <a:off x="152400" y="382667"/>
            <a:ext cx="8839200" cy="43781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5"/>
          <p:cNvPicPr preferRelativeResize="0"/>
          <p:nvPr/>
        </p:nvPicPr>
        <p:blipFill rotWithShape="1">
          <a:blip r:embed="rId3">
            <a:alphaModFix/>
          </a:blip>
          <a:srcRect t="228" b="238"/>
          <a:stretch/>
        </p:blipFill>
        <p:spPr>
          <a:xfrm>
            <a:off x="152400" y="382667"/>
            <a:ext cx="8839200" cy="43781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Introdução</a:t>
            </a:r>
            <a:endParaRPr/>
          </a:p>
        </p:txBody>
      </p:sp>
      <p:sp>
        <p:nvSpPr>
          <p:cNvPr id="152" name="Google Shape;152;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sz="1600">
                <a:solidFill>
                  <a:srgbClr val="24292F"/>
                </a:solidFill>
                <a:highlight>
                  <a:srgbClr val="FFFFFF"/>
                </a:highlight>
              </a:rPr>
              <a:t>A presente aplicação Web surgiu com a necessidade de facilitar a vida daqueles que diariamente utilizam medicamentos ou cuidam da medicação de terceiros, a fim de melhorar suas vidas e condições de saúde.</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727650" y="2152050"/>
            <a:ext cx="7688700" cy="83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800"/>
              <a:t>CONCLUSÃO</a:t>
            </a:r>
            <a:endParaRPr sz="4800"/>
          </a:p>
        </p:txBody>
      </p:sp>
      <p:sp>
        <p:nvSpPr>
          <p:cNvPr id="273" name="Google Shape;273;p36"/>
          <p:cNvSpPr/>
          <p:nvPr/>
        </p:nvSpPr>
        <p:spPr>
          <a:xfrm>
            <a:off x="644850" y="905875"/>
            <a:ext cx="1228200" cy="537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3211"/>
              <a:t>Pontos positivos</a:t>
            </a:r>
            <a:endParaRPr sz="3211"/>
          </a:p>
        </p:txBody>
      </p:sp>
      <p:sp>
        <p:nvSpPr>
          <p:cNvPr id="279" name="Google Shape;279;p37"/>
          <p:cNvSpPr txBox="1">
            <a:spLocks noGrp="1"/>
          </p:cNvSpPr>
          <p:nvPr>
            <p:ph type="body" idx="1"/>
          </p:nvPr>
        </p:nvSpPr>
        <p:spPr>
          <a:xfrm>
            <a:off x="336750" y="2293750"/>
            <a:ext cx="8474100" cy="24201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pt-BR" sz="1800"/>
              <a:t>Tivemos nosso primeiro contato com uma situação real de desafio para elaborar uma solução;</a:t>
            </a:r>
            <a:endParaRPr sz="1800"/>
          </a:p>
          <a:p>
            <a:pPr marL="457200" lvl="0" indent="-342900" algn="just" rtl="0">
              <a:spcBef>
                <a:spcPts val="0"/>
              </a:spcBef>
              <a:spcAft>
                <a:spcPts val="0"/>
              </a:spcAft>
              <a:buSzPts val="1800"/>
              <a:buChar char="●"/>
            </a:pPr>
            <a:r>
              <a:rPr lang="pt-BR" sz="1800"/>
              <a:t>Nos familiarizamos com ferramentas importantes do mercado, como GitHub e Figma;</a:t>
            </a:r>
            <a:endParaRPr sz="1800"/>
          </a:p>
          <a:p>
            <a:pPr marL="457200" lvl="0" indent="-342900" algn="just" rtl="0">
              <a:spcBef>
                <a:spcPts val="0"/>
              </a:spcBef>
              <a:spcAft>
                <a:spcPts val="0"/>
              </a:spcAft>
              <a:buSzPts val="1800"/>
              <a:buChar char="●"/>
            </a:pPr>
            <a:r>
              <a:rPr lang="pt-BR" sz="1800"/>
              <a:t>Aprendemos a trabalhar melhor em equipe, sobretudo explorando as melhores habilidades de cada integrante do grupo.</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3211"/>
              <a:t>Desafios</a:t>
            </a:r>
            <a:endParaRPr sz="3211"/>
          </a:p>
        </p:txBody>
      </p:sp>
      <p:sp>
        <p:nvSpPr>
          <p:cNvPr id="285" name="Google Shape;285;p38"/>
          <p:cNvSpPr txBox="1">
            <a:spLocks noGrp="1"/>
          </p:cNvSpPr>
          <p:nvPr>
            <p:ph type="body" idx="1"/>
          </p:nvPr>
        </p:nvSpPr>
        <p:spPr>
          <a:xfrm>
            <a:off x="336750" y="2293750"/>
            <a:ext cx="8474100" cy="24201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pt-BR" sz="1800"/>
              <a:t>Sprints de entrega não funcionaram, pois nem todos os integrantes dominaram as linguagens de programação, o que prejudicou a continuidade do desenvolvimento;</a:t>
            </a:r>
            <a:endParaRPr sz="1800"/>
          </a:p>
          <a:p>
            <a:pPr marL="457200" lvl="0" indent="-342900" algn="just" rtl="0">
              <a:spcBef>
                <a:spcPts val="0"/>
              </a:spcBef>
              <a:spcAft>
                <a:spcPts val="0"/>
              </a:spcAft>
              <a:buSzPts val="1800"/>
              <a:buChar char="●"/>
            </a:pPr>
            <a:r>
              <a:rPr lang="pt-BR" sz="1800"/>
              <a:t>Gestão de tempo: conciliar os microfundamentos com o projeto prático;</a:t>
            </a:r>
            <a:endParaRPr sz="1800"/>
          </a:p>
          <a:p>
            <a:pPr marL="457200" lvl="0" indent="-342900" algn="just" rtl="0">
              <a:spcBef>
                <a:spcPts val="0"/>
              </a:spcBef>
              <a:spcAft>
                <a:spcPts val="0"/>
              </a:spcAft>
              <a:buSzPts val="1800"/>
              <a:buChar char="●"/>
            </a:pPr>
            <a:r>
              <a:rPr lang="pt-BR" sz="1800"/>
              <a:t>Paciência: a cada etapa vieram novas dificuldades e encontrar a solução às vezes leva dias.</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3211"/>
              <a:t>Aprendizados</a:t>
            </a:r>
            <a:endParaRPr sz="3211"/>
          </a:p>
        </p:txBody>
      </p:sp>
      <p:sp>
        <p:nvSpPr>
          <p:cNvPr id="291" name="Google Shape;291;p39"/>
          <p:cNvSpPr txBox="1">
            <a:spLocks noGrp="1"/>
          </p:cNvSpPr>
          <p:nvPr>
            <p:ph type="body" idx="1"/>
          </p:nvPr>
        </p:nvSpPr>
        <p:spPr>
          <a:xfrm>
            <a:off x="336750" y="2293750"/>
            <a:ext cx="8474100" cy="24201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pt-BR" sz="1800"/>
              <a:t>Planejamento é necessário para melhor fluidez do projeto;</a:t>
            </a:r>
            <a:endParaRPr sz="1800"/>
          </a:p>
          <a:p>
            <a:pPr marL="457200" lvl="0" indent="-342900" algn="just" rtl="0">
              <a:spcBef>
                <a:spcPts val="0"/>
              </a:spcBef>
              <a:spcAft>
                <a:spcPts val="0"/>
              </a:spcAft>
              <a:buSzPts val="1800"/>
              <a:buChar char="●"/>
            </a:pPr>
            <a:r>
              <a:rPr lang="pt-BR" sz="1800"/>
              <a:t>Cooperatividade com os colegas, pois o projeto não depende de uma pessoa só;</a:t>
            </a:r>
            <a:endParaRPr sz="1800"/>
          </a:p>
          <a:p>
            <a:pPr marL="457200" lvl="0" indent="-342900" algn="just" rtl="0">
              <a:spcBef>
                <a:spcPts val="0"/>
              </a:spcBef>
              <a:spcAft>
                <a:spcPts val="0"/>
              </a:spcAft>
              <a:buSzPts val="1800"/>
              <a:buChar char="●"/>
            </a:pPr>
            <a:r>
              <a:rPr lang="pt-BR" sz="1800"/>
              <a:t>Resiliência: aprender a descansar e tentar novamente em seguida,  na medida em que desafios aparentemente impossíveis aparecem.</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5"/>
        <p:cNvGrpSpPr/>
        <p:nvPr/>
      </p:nvGrpSpPr>
      <p:grpSpPr>
        <a:xfrm>
          <a:off x="0" y="0"/>
          <a:ext cx="0" cy="0"/>
          <a:chOff x="0" y="0"/>
          <a:chExt cx="0" cy="0"/>
        </a:xfrm>
      </p:grpSpPr>
      <p:sp>
        <p:nvSpPr>
          <p:cNvPr id="296" name="Google Shape;296;p40"/>
          <p:cNvSpPr txBox="1">
            <a:spLocks noGrp="1"/>
          </p:cNvSpPr>
          <p:nvPr>
            <p:ph type="title"/>
          </p:nvPr>
        </p:nvSpPr>
        <p:spPr>
          <a:xfrm>
            <a:off x="727650" y="754825"/>
            <a:ext cx="7688700" cy="83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800"/>
              <a:t>Obrigado!</a:t>
            </a:r>
            <a:endParaRPr sz="4800"/>
          </a:p>
        </p:txBody>
      </p:sp>
      <p:sp>
        <p:nvSpPr>
          <p:cNvPr id="297" name="Google Shape;297;p40"/>
          <p:cNvSpPr/>
          <p:nvPr/>
        </p:nvSpPr>
        <p:spPr>
          <a:xfrm>
            <a:off x="644850" y="905875"/>
            <a:ext cx="1228200" cy="537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txBox="1"/>
          <p:nvPr/>
        </p:nvSpPr>
        <p:spPr>
          <a:xfrm>
            <a:off x="727650" y="1757350"/>
            <a:ext cx="4812300" cy="1852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pt-BR" sz="2000" b="1">
                <a:solidFill>
                  <a:schemeClr val="accent1"/>
                </a:solidFill>
                <a:latin typeface="Lato"/>
                <a:ea typeface="Lato"/>
                <a:cs typeface="Lato"/>
                <a:sym typeface="Lato"/>
              </a:rPr>
              <a:t>Grupo:</a:t>
            </a:r>
            <a:endParaRPr sz="2000" b="1">
              <a:solidFill>
                <a:schemeClr val="accent1"/>
              </a:solidFill>
              <a:latin typeface="Lato"/>
              <a:ea typeface="Lato"/>
              <a:cs typeface="Lato"/>
              <a:sym typeface="Lato"/>
            </a:endParaRPr>
          </a:p>
          <a:p>
            <a:pPr marL="0" lvl="0" indent="0" algn="l" rtl="0">
              <a:lnSpc>
                <a:spcPct val="100000"/>
              </a:lnSpc>
              <a:spcBef>
                <a:spcPts val="1000"/>
              </a:spcBef>
              <a:spcAft>
                <a:spcPts val="0"/>
              </a:spcAft>
              <a:buNone/>
            </a:pPr>
            <a:r>
              <a:rPr lang="pt-BR" sz="2000">
                <a:solidFill>
                  <a:schemeClr val="accent1"/>
                </a:solidFill>
                <a:latin typeface="Lato"/>
                <a:ea typeface="Lato"/>
                <a:cs typeface="Lato"/>
                <a:sym typeface="Lato"/>
              </a:rPr>
              <a:t>Alysson Roberto Cordeiro</a:t>
            </a:r>
            <a:endParaRPr sz="2000">
              <a:solidFill>
                <a:schemeClr val="accent1"/>
              </a:solidFill>
              <a:latin typeface="Lato"/>
              <a:ea typeface="Lato"/>
              <a:cs typeface="Lato"/>
              <a:sym typeface="Lato"/>
            </a:endParaRPr>
          </a:p>
          <a:p>
            <a:pPr marL="0" lvl="0" indent="0" algn="l" rtl="0">
              <a:lnSpc>
                <a:spcPct val="100000"/>
              </a:lnSpc>
              <a:spcBef>
                <a:spcPts val="0"/>
              </a:spcBef>
              <a:spcAft>
                <a:spcPts val="0"/>
              </a:spcAft>
              <a:buNone/>
            </a:pPr>
            <a:r>
              <a:rPr lang="pt-BR" sz="2000">
                <a:solidFill>
                  <a:schemeClr val="accent1"/>
                </a:solidFill>
                <a:latin typeface="Lato"/>
                <a:ea typeface="Lato"/>
                <a:cs typeface="Lato"/>
                <a:sym typeface="Lato"/>
              </a:rPr>
              <a:t>Guilherme Lima de Freitas</a:t>
            </a:r>
            <a:endParaRPr sz="2000">
              <a:solidFill>
                <a:schemeClr val="accent1"/>
              </a:solidFill>
              <a:latin typeface="Lato"/>
              <a:ea typeface="Lato"/>
              <a:cs typeface="Lato"/>
              <a:sym typeface="Lato"/>
            </a:endParaRPr>
          </a:p>
          <a:p>
            <a:pPr marL="0" lvl="0" indent="0" algn="l" rtl="0">
              <a:lnSpc>
                <a:spcPct val="100000"/>
              </a:lnSpc>
              <a:spcBef>
                <a:spcPts val="0"/>
              </a:spcBef>
              <a:spcAft>
                <a:spcPts val="0"/>
              </a:spcAft>
              <a:buNone/>
            </a:pPr>
            <a:r>
              <a:rPr lang="pt-BR" sz="2000">
                <a:solidFill>
                  <a:schemeClr val="accent1"/>
                </a:solidFill>
                <a:latin typeface="Lato"/>
                <a:ea typeface="Lato"/>
                <a:cs typeface="Lato"/>
                <a:sym typeface="Lato"/>
              </a:rPr>
              <a:t>Marcos Paulo Silva Costa</a:t>
            </a:r>
            <a:endParaRPr sz="2000">
              <a:solidFill>
                <a:schemeClr val="accent1"/>
              </a:solidFill>
              <a:latin typeface="Lato"/>
              <a:ea typeface="Lato"/>
              <a:cs typeface="Lato"/>
              <a:sym typeface="Lato"/>
            </a:endParaRPr>
          </a:p>
          <a:p>
            <a:pPr marL="0" lvl="0" indent="0" algn="l" rtl="0">
              <a:lnSpc>
                <a:spcPct val="100000"/>
              </a:lnSpc>
              <a:spcBef>
                <a:spcPts val="0"/>
              </a:spcBef>
              <a:spcAft>
                <a:spcPts val="0"/>
              </a:spcAft>
              <a:buNone/>
            </a:pPr>
            <a:r>
              <a:rPr lang="pt-BR" sz="2000">
                <a:solidFill>
                  <a:schemeClr val="accent1"/>
                </a:solidFill>
                <a:latin typeface="Lato"/>
                <a:ea typeface="Lato"/>
                <a:cs typeface="Lato"/>
                <a:sym typeface="Lato"/>
              </a:rPr>
              <a:t>Matheus Henrique Novaes Braga</a:t>
            </a:r>
            <a:endParaRPr sz="2000">
              <a:solidFill>
                <a:schemeClr val="accent1"/>
              </a:solidFill>
              <a:latin typeface="Lato"/>
              <a:ea typeface="Lato"/>
              <a:cs typeface="Lato"/>
              <a:sym typeface="Lato"/>
            </a:endParaRPr>
          </a:p>
        </p:txBody>
      </p:sp>
      <p:sp>
        <p:nvSpPr>
          <p:cNvPr id="299" name="Google Shape;299;p40"/>
          <p:cNvSpPr txBox="1"/>
          <p:nvPr/>
        </p:nvSpPr>
        <p:spPr>
          <a:xfrm>
            <a:off x="727650" y="3965525"/>
            <a:ext cx="4812300" cy="492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pt-BR" sz="2000" b="1">
                <a:solidFill>
                  <a:schemeClr val="accent1"/>
                </a:solidFill>
                <a:latin typeface="Lato"/>
                <a:ea typeface="Lato"/>
                <a:cs typeface="Lato"/>
                <a:sym typeface="Lato"/>
              </a:rPr>
              <a:t>Professora: </a:t>
            </a:r>
            <a:r>
              <a:rPr lang="pt-BR" sz="2000">
                <a:solidFill>
                  <a:schemeClr val="accent1"/>
                </a:solidFill>
                <a:latin typeface="Lato"/>
                <a:ea typeface="Lato"/>
                <a:cs typeface="Lato"/>
                <a:sym typeface="Lato"/>
              </a:rPr>
              <a:t>Luciana de Nardin</a:t>
            </a:r>
            <a:endParaRPr sz="20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Problema</a:t>
            </a:r>
            <a:endParaRPr/>
          </a:p>
        </p:txBody>
      </p:sp>
      <p:sp>
        <p:nvSpPr>
          <p:cNvPr id="158" name="Google Shape;158;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rgbClr val="24292F"/>
                </a:solidFill>
                <a:highlight>
                  <a:srgbClr val="FFFFFF"/>
                </a:highlight>
              </a:rPr>
              <a:t>A utilização correta de medicamentos é um desafio para algumas pessoas. Os motivos são vários:</a:t>
            </a:r>
            <a:endParaRPr sz="1600">
              <a:solidFill>
                <a:srgbClr val="24292F"/>
              </a:solidFill>
              <a:highlight>
                <a:srgbClr val="FFFFFF"/>
              </a:highlight>
            </a:endParaRPr>
          </a:p>
          <a:p>
            <a:pPr marL="457200" lvl="0" indent="-330200" algn="l" rtl="0">
              <a:spcBef>
                <a:spcPts val="1200"/>
              </a:spcBef>
              <a:spcAft>
                <a:spcPts val="0"/>
              </a:spcAft>
              <a:buClr>
                <a:srgbClr val="24292F"/>
              </a:buClr>
              <a:buSzPts val="1600"/>
              <a:buFont typeface="Lato"/>
              <a:buChar char="●"/>
            </a:pPr>
            <a:r>
              <a:rPr lang="pt-BR" sz="1600">
                <a:solidFill>
                  <a:srgbClr val="24292F"/>
                </a:solidFill>
                <a:highlight>
                  <a:srgbClr val="FFFFFF"/>
                </a:highlight>
              </a:rPr>
              <a:t>Rotina cheia de compromissos e o consequente esquecimento;</a:t>
            </a:r>
            <a:endParaRPr sz="1600">
              <a:solidFill>
                <a:srgbClr val="24292F"/>
              </a:solidFill>
              <a:highlight>
                <a:srgbClr val="FFFFFF"/>
              </a:highlight>
            </a:endParaRPr>
          </a:p>
          <a:p>
            <a:pPr marL="457200" lvl="0" indent="-330200" algn="l" rtl="0">
              <a:spcBef>
                <a:spcPts val="0"/>
              </a:spcBef>
              <a:spcAft>
                <a:spcPts val="0"/>
              </a:spcAft>
              <a:buClr>
                <a:srgbClr val="24292F"/>
              </a:buClr>
              <a:buSzPts val="1600"/>
              <a:buFont typeface="Lato"/>
              <a:buChar char="●"/>
            </a:pPr>
            <a:r>
              <a:rPr lang="pt-BR" sz="1600">
                <a:solidFill>
                  <a:srgbClr val="24292F"/>
                </a:solidFill>
                <a:highlight>
                  <a:srgbClr val="FFFFFF"/>
                </a:highlight>
              </a:rPr>
              <a:t>Falta de atenção em relação ao estoque, acaba o remédio e a pessoa fica sem;</a:t>
            </a:r>
            <a:endParaRPr sz="1600">
              <a:solidFill>
                <a:srgbClr val="24292F"/>
              </a:solidFill>
              <a:highlight>
                <a:srgbClr val="FFFFFF"/>
              </a:highlight>
            </a:endParaRPr>
          </a:p>
          <a:p>
            <a:pPr marL="457200" lvl="0" indent="-330200" algn="l" rtl="0">
              <a:spcBef>
                <a:spcPts val="0"/>
              </a:spcBef>
              <a:spcAft>
                <a:spcPts val="0"/>
              </a:spcAft>
              <a:buClr>
                <a:srgbClr val="24292F"/>
              </a:buClr>
              <a:buSzPts val="1600"/>
              <a:buFont typeface="Lato"/>
              <a:buChar char="●"/>
            </a:pPr>
            <a:r>
              <a:rPr lang="pt-BR" sz="1600">
                <a:solidFill>
                  <a:srgbClr val="24292F"/>
                </a:solidFill>
                <a:highlight>
                  <a:srgbClr val="FFFFFF"/>
                </a:highlight>
              </a:rPr>
              <a:t>Falta de hábito de quem acabou de começar um tratamento e não está acostumado a se medicar diariamente;</a:t>
            </a:r>
            <a:endParaRPr sz="1600">
              <a:solidFill>
                <a:srgbClr val="24292F"/>
              </a:solidFill>
              <a:highlight>
                <a:srgbClr val="FFFFFF"/>
              </a:highlight>
            </a:endParaRPr>
          </a:p>
          <a:p>
            <a:pPr marL="457200" lvl="0" indent="-330200" algn="l" rtl="0">
              <a:spcBef>
                <a:spcPts val="0"/>
              </a:spcBef>
              <a:spcAft>
                <a:spcPts val="0"/>
              </a:spcAft>
              <a:buClr>
                <a:srgbClr val="24292F"/>
              </a:buClr>
              <a:buSzPts val="1600"/>
              <a:buFont typeface="Lato"/>
              <a:buChar char="●"/>
            </a:pPr>
            <a:r>
              <a:rPr lang="pt-BR" sz="1600">
                <a:solidFill>
                  <a:srgbClr val="24292F"/>
                </a:solidFill>
                <a:highlight>
                  <a:srgbClr val="FFFFFF"/>
                </a:highlight>
              </a:rPr>
              <a:t>Dificuldade em se organizar quando o tratamento é feito com várias medicações em horários diferentes.</a:t>
            </a:r>
            <a:endParaRPr sz="1600">
              <a:solidFill>
                <a:srgbClr val="24292F"/>
              </a:solidFill>
              <a:highlight>
                <a:srgbClr val="FFFFFF"/>
              </a:highlight>
            </a:endParaRPr>
          </a:p>
          <a:p>
            <a:pPr marL="0" lvl="0" indent="0" algn="l" rtl="0">
              <a:spcBef>
                <a:spcPts val="1200"/>
              </a:spcBef>
              <a:spcAft>
                <a:spcPts val="1200"/>
              </a:spcAft>
              <a:buNone/>
            </a:pPr>
            <a:endParaRPr sz="1600">
              <a:solidFill>
                <a:srgbClr val="24292F"/>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a:t>Objetivo do projeto</a:t>
            </a:r>
            <a:endParaRPr/>
          </a:p>
        </p:txBody>
      </p:sp>
      <p:sp>
        <p:nvSpPr>
          <p:cNvPr id="164" name="Google Shape;164;p20"/>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600">
                <a:solidFill>
                  <a:srgbClr val="24292F"/>
                </a:solidFill>
                <a:highlight>
                  <a:srgbClr val="FFFFFF"/>
                </a:highlight>
              </a:rPr>
              <a:t>Criar um sistema que auxilie o usuário no gerenciamento do uso de seus medicamentos ou o cuidador no gerenciamento dos medicamentos dos seus assistidos.</a:t>
            </a:r>
            <a:endParaRPr sz="1600">
              <a:solidFill>
                <a:srgbClr val="24292F"/>
              </a:solidFill>
              <a:highlight>
                <a:srgbClr val="FFFFFF"/>
              </a:highlight>
            </a:endParaRPr>
          </a:p>
          <a:p>
            <a:pPr marL="0" lvl="0" indent="0" algn="l" rtl="0">
              <a:spcBef>
                <a:spcPts val="1200"/>
              </a:spcBef>
              <a:spcAft>
                <a:spcPts val="0"/>
              </a:spcAft>
              <a:buNone/>
            </a:pPr>
            <a:endParaRPr sz="1600">
              <a:solidFill>
                <a:srgbClr val="24292F"/>
              </a:solidFill>
              <a:highlight>
                <a:srgbClr val="FFFFFF"/>
              </a:highlight>
            </a:endParaRPr>
          </a:p>
          <a:p>
            <a:pPr marL="0" lvl="0" indent="0" algn="l" rtl="0">
              <a:spcBef>
                <a:spcPts val="1200"/>
              </a:spcBef>
              <a:spcAft>
                <a:spcPts val="1200"/>
              </a:spcAft>
              <a:buNone/>
            </a:pPr>
            <a:endParaRPr sz="1600"/>
          </a:p>
        </p:txBody>
      </p:sp>
      <p:pic>
        <p:nvPicPr>
          <p:cNvPr id="3" name="Imagem 2">
            <a:extLst>
              <a:ext uri="{FF2B5EF4-FFF2-40B4-BE49-F238E27FC236}">
                <a16:creationId xmlns:a16="http://schemas.microsoft.com/office/drawing/2014/main" id="{105C4F2D-282D-49FD-8A09-58C8C00BAB8B}"/>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a:t>Público-alvo</a:t>
            </a:r>
            <a:endParaRPr/>
          </a:p>
        </p:txBody>
      </p:sp>
      <p:sp>
        <p:nvSpPr>
          <p:cNvPr id="170" name="Google Shape;170;p21"/>
          <p:cNvSpPr txBox="1">
            <a:spLocks noGrp="1"/>
          </p:cNvSpPr>
          <p:nvPr>
            <p:ph type="body" idx="1"/>
          </p:nvPr>
        </p:nvSpPr>
        <p:spPr>
          <a:xfrm>
            <a:off x="721225" y="2045725"/>
            <a:ext cx="3300900" cy="1952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pt-BR" sz="1600" dirty="0">
                <a:solidFill>
                  <a:srgbClr val="24292F"/>
                </a:solidFill>
                <a:highlight>
                  <a:srgbClr val="FFFFFF"/>
                </a:highlight>
              </a:rPr>
              <a:t>Pessoas maiores de 18 anos, de todos os gêneros, de todas as classes sociais, de qualquer nível de escolaridade (necessário saber ler) e de qualquer região do Brasil que façam uso de medicamentos ou sejam responsáveis por pessoas que façam.</a:t>
            </a:r>
            <a:endParaRPr sz="1600" dirty="0">
              <a:solidFill>
                <a:srgbClr val="24292F"/>
              </a:solidFill>
              <a:highlight>
                <a:srgbClr val="FFFFFF"/>
              </a:highlight>
            </a:endParaRPr>
          </a:p>
          <a:p>
            <a:pPr marL="0" lvl="0" indent="0" algn="l" rtl="0">
              <a:lnSpc>
                <a:spcPct val="95000"/>
              </a:lnSpc>
              <a:spcBef>
                <a:spcPts val="1200"/>
              </a:spcBef>
              <a:spcAft>
                <a:spcPts val="1200"/>
              </a:spcAft>
              <a:buSzPts val="852"/>
              <a:buNone/>
            </a:pPr>
            <a:endParaRPr sz="1600" dirty="0">
              <a:solidFill>
                <a:srgbClr val="FFFFFF"/>
              </a:solidFill>
            </a:endParaRPr>
          </a:p>
        </p:txBody>
      </p:sp>
      <p:pic>
        <p:nvPicPr>
          <p:cNvPr id="171" name="Google Shape;171;p21"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172" name="Google Shape;172;p21"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173" name="Google Shape;173;p21"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174" name="Google Shape;174;p2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9" name="CaixaDeTexto 8">
            <a:extLst>
              <a:ext uri="{FF2B5EF4-FFF2-40B4-BE49-F238E27FC236}">
                <a16:creationId xmlns:a16="http://schemas.microsoft.com/office/drawing/2014/main" id="{280C9F58-60EE-442D-868A-2B34F25CC719}"/>
              </a:ext>
            </a:extLst>
          </p:cNvPr>
          <p:cNvSpPr txBox="1"/>
          <p:nvPr/>
        </p:nvSpPr>
        <p:spPr>
          <a:xfrm>
            <a:off x="2286000" y="2417247"/>
            <a:ext cx="4572000" cy="307777"/>
          </a:xfrm>
          <a:prstGeom prst="rect">
            <a:avLst/>
          </a:prstGeom>
          <a:noFill/>
        </p:spPr>
        <p:txBody>
          <a:bodyPr wrap="square">
            <a:spAutoFit/>
          </a:bodyPr>
          <a:lstStyle/>
          <a:p>
            <a:r>
              <a:rPr lang="pt-BR" b="0" dirty="0">
                <a:effectLst/>
              </a:rPr>
              <a:t> </a:t>
            </a:r>
            <a:endParaRPr lang="pt-BR" dirty="0"/>
          </a:p>
        </p:txBody>
      </p:sp>
      <p:pic>
        <p:nvPicPr>
          <p:cNvPr id="4" name="Imagem 3">
            <a:extLst>
              <a:ext uri="{FF2B5EF4-FFF2-40B4-BE49-F238E27FC236}">
                <a16:creationId xmlns:a16="http://schemas.microsoft.com/office/drawing/2014/main" id="{DB27D178-CE30-46AC-B54A-FD175A8A06A4}"/>
              </a:ext>
            </a:extLst>
          </p:cNvPr>
          <p:cNvPicPr>
            <a:picLocks noChangeAspect="1"/>
          </p:cNvPicPr>
          <p:nvPr/>
        </p:nvPicPr>
        <p:blipFill>
          <a:blip r:embed="rId6"/>
          <a:stretch>
            <a:fillRect/>
          </a:stretch>
        </p:blipFill>
        <p:spPr>
          <a:xfrm>
            <a:off x="0" y="0"/>
            <a:ext cx="9144000" cy="5143500"/>
          </a:xfrm>
          <a:prstGeom prst="rect">
            <a:avLst/>
          </a:prstGeom>
        </p:spPr>
      </p:pic>
      <p:pic>
        <p:nvPicPr>
          <p:cNvPr id="6" name="Imagem 5">
            <a:extLst>
              <a:ext uri="{FF2B5EF4-FFF2-40B4-BE49-F238E27FC236}">
                <a16:creationId xmlns:a16="http://schemas.microsoft.com/office/drawing/2014/main" id="{609AE843-941A-4E85-8198-9D2A7D665E9A}"/>
              </a:ext>
            </a:extLst>
          </p:cNvPr>
          <p:cNvPicPr>
            <a:picLocks noChangeAspect="1"/>
          </p:cNvPicPr>
          <p:nvPr/>
        </p:nvPicPr>
        <p:blipFill>
          <a:blip r:embed="rId7"/>
          <a:stretch>
            <a:fillRect/>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Requisitos funcionais</a:t>
            </a:r>
            <a:endParaRPr/>
          </a:p>
        </p:txBody>
      </p:sp>
      <p:sp>
        <p:nvSpPr>
          <p:cNvPr id="180" name="Google Shape;180;p22"/>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181" name="Google Shape;181;p22"/>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pt-BR">
                <a:solidFill>
                  <a:srgbClr val="FFFFFF"/>
                </a:solidFill>
              </a:rPr>
              <a:t>Digite seu texto aqui Digite seu texto aqui Digite seu texto aqui Digite seu texto aqui Digite seu texto aqui Digite seu texto aqui Digite seu texto aqui Digite seu texto aqui Digite seu texto aqui.</a:t>
            </a:r>
            <a:endParaRPr>
              <a:solidFill>
                <a:srgbClr val="FFFFFF"/>
              </a:solidFill>
            </a:endParaRPr>
          </a:p>
        </p:txBody>
      </p:sp>
      <p:sp>
        <p:nvSpPr>
          <p:cNvPr id="182" name="Google Shape;182;p2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183" name="Google Shape;183;p22"/>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a:solidFill>
                  <a:srgbClr val="FFFFFF"/>
                </a:solidFill>
              </a:rPr>
              <a:t>Digite seu texto aqui Digite seu texto aqui Digite seu texto aqui Digite seu texto aqui Digite seu texto aqui Digite seu texto aqui.</a:t>
            </a:r>
            <a:endParaRPr>
              <a:solidFill>
                <a:srgbClr val="FFFFFF"/>
              </a:solidFill>
            </a:endParaRPr>
          </a:p>
        </p:txBody>
      </p:sp>
      <p:sp>
        <p:nvSpPr>
          <p:cNvPr id="184" name="Google Shape;184;p22"/>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rgbClr val="FFFFFF"/>
                </a:solidFill>
                <a:latin typeface="Montserrat"/>
                <a:ea typeface="Montserrat"/>
                <a:cs typeface="Montserrat"/>
                <a:sym typeface="Montserrat"/>
              </a:rPr>
              <a:t>03</a:t>
            </a:r>
            <a:endParaRPr sz="1300">
              <a:solidFill>
                <a:srgbClr val="FFFFFF"/>
              </a:solidFill>
            </a:endParaRPr>
          </a:p>
        </p:txBody>
      </p:sp>
      <p:sp>
        <p:nvSpPr>
          <p:cNvPr id="185" name="Google Shape;185;p22"/>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a:solidFill>
                  <a:srgbClr val="FFFFFF"/>
                </a:solidFill>
              </a:rPr>
              <a:t>Digite seu texto aqui Digite seu texto aqui Digite seu texto aqui Digite seu texto aqui Digite seu texto aqui Digite seu texto aqui.</a:t>
            </a:r>
            <a:endParaRPr>
              <a:solidFill>
                <a:srgbClr val="FFFFFF"/>
              </a:solidFill>
            </a:endParaRPr>
          </a:p>
        </p:txBody>
      </p:sp>
      <p:pic>
        <p:nvPicPr>
          <p:cNvPr id="186" name="Google Shape;186;p22"/>
          <p:cNvPicPr preferRelativeResize="0"/>
          <p:nvPr/>
        </p:nvPicPr>
        <p:blipFill>
          <a:blip r:embed="rId3">
            <a:alphaModFix/>
          </a:blip>
          <a:stretch>
            <a:fillRect/>
          </a:stretch>
        </p:blipFill>
        <p:spPr>
          <a:xfrm>
            <a:off x="816375" y="1931475"/>
            <a:ext cx="7511249" cy="296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Requisitos funcionais</a:t>
            </a:r>
            <a:endParaRPr/>
          </a:p>
        </p:txBody>
      </p:sp>
      <p:sp>
        <p:nvSpPr>
          <p:cNvPr id="192" name="Google Shape;192;p23"/>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193" name="Google Shape;193;p23"/>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pt-BR">
                <a:solidFill>
                  <a:srgbClr val="FFFFFF"/>
                </a:solidFill>
              </a:rPr>
              <a:t>Digite seu texto aqui Digite seu texto aqui Digite seu texto aqui Digite seu texto aqui Digite seu texto aqui Digite seu texto aqui Digite seu texto aqui Digite seu texto aqui Digite seu texto aqui.</a:t>
            </a:r>
            <a:endParaRPr>
              <a:solidFill>
                <a:srgbClr val="FFFFFF"/>
              </a:solidFill>
            </a:endParaRPr>
          </a:p>
        </p:txBody>
      </p:sp>
      <p:sp>
        <p:nvSpPr>
          <p:cNvPr id="194" name="Google Shape;194;p23"/>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195" name="Google Shape;195;p23"/>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a:solidFill>
                  <a:srgbClr val="FFFFFF"/>
                </a:solidFill>
              </a:rPr>
              <a:t>Digite seu texto aqui Digite seu texto aqui Digite seu texto aqui Digite seu texto aqui Digite seu texto aqui Digite seu texto aqui.</a:t>
            </a:r>
            <a:endParaRPr>
              <a:solidFill>
                <a:srgbClr val="FFFFFF"/>
              </a:solidFill>
            </a:endParaRPr>
          </a:p>
        </p:txBody>
      </p:sp>
      <p:sp>
        <p:nvSpPr>
          <p:cNvPr id="196" name="Google Shape;196;p23"/>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rgbClr val="FFFFFF"/>
                </a:solidFill>
                <a:latin typeface="Montserrat"/>
                <a:ea typeface="Montserrat"/>
                <a:cs typeface="Montserrat"/>
                <a:sym typeface="Montserrat"/>
              </a:rPr>
              <a:t>03</a:t>
            </a:r>
            <a:endParaRPr sz="1300">
              <a:solidFill>
                <a:srgbClr val="FFFFFF"/>
              </a:solidFill>
            </a:endParaRPr>
          </a:p>
        </p:txBody>
      </p:sp>
      <p:sp>
        <p:nvSpPr>
          <p:cNvPr id="197" name="Google Shape;197;p23"/>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a:solidFill>
                  <a:srgbClr val="FFFFFF"/>
                </a:solidFill>
              </a:rPr>
              <a:t>Digite seu texto aqui Digite seu texto aqui Digite seu texto aqui Digite seu texto aqui Digite seu texto aqui Digite seu texto aqui.</a:t>
            </a:r>
            <a:endParaRPr>
              <a:solidFill>
                <a:srgbClr val="FFFFFF"/>
              </a:solidFill>
            </a:endParaRPr>
          </a:p>
        </p:txBody>
      </p:sp>
      <p:pic>
        <p:nvPicPr>
          <p:cNvPr id="198" name="Google Shape;198;p23"/>
          <p:cNvPicPr preferRelativeResize="0"/>
          <p:nvPr/>
        </p:nvPicPr>
        <p:blipFill>
          <a:blip r:embed="rId3">
            <a:alphaModFix/>
          </a:blip>
          <a:stretch>
            <a:fillRect/>
          </a:stretch>
        </p:blipFill>
        <p:spPr>
          <a:xfrm>
            <a:off x="408188" y="1853839"/>
            <a:ext cx="8327624" cy="3037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Requisitos funcionais</a:t>
            </a:r>
            <a:endParaRPr/>
          </a:p>
        </p:txBody>
      </p:sp>
      <p:sp>
        <p:nvSpPr>
          <p:cNvPr id="204" name="Google Shape;204;p24"/>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05" name="Google Shape;205;p24"/>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pt-BR">
                <a:solidFill>
                  <a:srgbClr val="FFFFFF"/>
                </a:solidFill>
              </a:rPr>
              <a:t>Digite seu texto aqui Digite seu texto aqui Digite seu texto aqui Digite seu texto aqui Digite seu texto aqui Digite seu texto aqui Digite seu texto aqui Digite seu texto aqui Digite seu texto aqui.</a:t>
            </a:r>
            <a:endParaRPr>
              <a:solidFill>
                <a:srgbClr val="FFFFFF"/>
              </a:solidFill>
            </a:endParaRPr>
          </a:p>
        </p:txBody>
      </p:sp>
      <p:sp>
        <p:nvSpPr>
          <p:cNvPr id="206" name="Google Shape;206;p24"/>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07" name="Google Shape;207;p24"/>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a:solidFill>
                  <a:srgbClr val="FFFFFF"/>
                </a:solidFill>
              </a:rPr>
              <a:t>Digite seu texto aqui Digite seu texto aqui Digite seu texto aqui Digite seu texto aqui Digite seu texto aqui Digite seu texto aqui.</a:t>
            </a:r>
            <a:endParaRPr>
              <a:solidFill>
                <a:srgbClr val="FFFFFF"/>
              </a:solidFill>
            </a:endParaRPr>
          </a:p>
        </p:txBody>
      </p:sp>
      <p:sp>
        <p:nvSpPr>
          <p:cNvPr id="208" name="Google Shape;208;p24"/>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rgbClr val="FFFFFF"/>
                </a:solidFill>
                <a:latin typeface="Montserrat"/>
                <a:ea typeface="Montserrat"/>
                <a:cs typeface="Montserrat"/>
                <a:sym typeface="Montserrat"/>
              </a:rPr>
              <a:t>03</a:t>
            </a:r>
            <a:endParaRPr sz="1300">
              <a:solidFill>
                <a:srgbClr val="FFFFFF"/>
              </a:solidFill>
            </a:endParaRPr>
          </a:p>
        </p:txBody>
      </p:sp>
      <p:sp>
        <p:nvSpPr>
          <p:cNvPr id="209" name="Google Shape;209;p24"/>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pt-BR">
                <a:solidFill>
                  <a:srgbClr val="FFFFFF"/>
                </a:solidFill>
              </a:rPr>
              <a:t>Digite seu texto aqui Digite seu texto aqui Digite seu texto aqui Digite seu texto aqui Digite seu texto aqui Digite seu texto aqui.</a:t>
            </a:r>
            <a:endParaRPr>
              <a:solidFill>
                <a:srgbClr val="FFFFFF"/>
              </a:solidFill>
            </a:endParaRPr>
          </a:p>
        </p:txBody>
      </p:sp>
      <p:pic>
        <p:nvPicPr>
          <p:cNvPr id="210" name="Google Shape;210;p24"/>
          <p:cNvPicPr preferRelativeResize="0"/>
          <p:nvPr/>
        </p:nvPicPr>
        <p:blipFill>
          <a:blip r:embed="rId3">
            <a:alphaModFix/>
          </a:blip>
          <a:stretch>
            <a:fillRect/>
          </a:stretch>
        </p:blipFill>
        <p:spPr>
          <a:xfrm>
            <a:off x="204100" y="2016600"/>
            <a:ext cx="8735800" cy="2663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727650" y="2152050"/>
            <a:ext cx="7688700" cy="83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800"/>
              <a:t>SOLUÇÃO</a:t>
            </a:r>
            <a:endParaRPr sz="4800"/>
          </a:p>
          <a:p>
            <a:pPr marL="0" lvl="0" indent="0" algn="ctr" rtl="0">
              <a:spcBef>
                <a:spcPts val="0"/>
              </a:spcBef>
              <a:spcAft>
                <a:spcPts val="0"/>
              </a:spcAft>
              <a:buNone/>
            </a:pPr>
            <a:endParaRPr sz="4800"/>
          </a:p>
        </p:txBody>
      </p:sp>
      <p:sp>
        <p:nvSpPr>
          <p:cNvPr id="216" name="Google Shape;216;p25"/>
          <p:cNvSpPr/>
          <p:nvPr/>
        </p:nvSpPr>
        <p:spPr>
          <a:xfrm>
            <a:off x="644850" y="905875"/>
            <a:ext cx="1228200" cy="5373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646</Words>
  <Application>Microsoft Office PowerPoint</Application>
  <PresentationFormat>Apresentação na tela (16:9)</PresentationFormat>
  <Paragraphs>56</Paragraphs>
  <Slides>24</Slides>
  <Notes>24</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24</vt:i4>
      </vt:variant>
    </vt:vector>
  </HeadingPairs>
  <TitlesOfParts>
    <vt:vector size="29" baseType="lpstr">
      <vt:lpstr>Raleway</vt:lpstr>
      <vt:lpstr>Lato</vt:lpstr>
      <vt:lpstr>Arial</vt:lpstr>
      <vt:lpstr>Montserrat</vt:lpstr>
      <vt:lpstr>Streamline</vt:lpstr>
      <vt:lpstr>Apresentação do PowerPoint</vt:lpstr>
      <vt:lpstr>Introdução</vt:lpstr>
      <vt:lpstr>Problema</vt:lpstr>
      <vt:lpstr>Objetivo do projeto</vt:lpstr>
      <vt:lpstr>Público-alvo</vt:lpstr>
      <vt:lpstr>Requisitos funcionais</vt:lpstr>
      <vt:lpstr>Requisitos funcionais</vt:lpstr>
      <vt:lpstr>Requisitos funcionais</vt:lpstr>
      <vt:lpstr>SOLUÇÃO </vt:lpstr>
      <vt:lpstr>Aplicação de Gestão de Medicações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CONCLUSÃO</vt:lpstr>
      <vt:lpstr>Pontos positivos</vt:lpstr>
      <vt:lpstr>Desafios</vt:lpstr>
      <vt:lpstr>Aprendizados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daniel nascimento tomaz</cp:lastModifiedBy>
  <cp:revision>1</cp:revision>
  <dcterms:modified xsi:type="dcterms:W3CDTF">2021-12-14T23:36:42Z</dcterms:modified>
</cp:coreProperties>
</file>